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8" r:id="rId2"/>
    <p:sldId id="279" r:id="rId3"/>
    <p:sldId id="280" r:id="rId4"/>
    <p:sldId id="281" r:id="rId5"/>
    <p:sldId id="282" r:id="rId6"/>
    <p:sldId id="283" r:id="rId7"/>
    <p:sldId id="284" r:id="rId8"/>
    <p:sldId id="285" r:id="rId9"/>
    <p:sldId id="286" r:id="rId10"/>
    <p:sldId id="287" r:id="rId11"/>
    <p:sldId id="288" r:id="rId12"/>
    <p:sldId id="289" r:id="rId13"/>
    <p:sldId id="290" r:id="rId14"/>
    <p:sldId id="291" r:id="rId15"/>
    <p:sldId id="292" r:id="rId16"/>
    <p:sldId id="293" r:id="rId17"/>
    <p:sldId id="294" r:id="rId18"/>
    <p:sldId id="295" r:id="rId19"/>
    <p:sldId id="296" r:id="rId20"/>
    <p:sldId id="297" r:id="rId21"/>
  </p:sldIdLst>
  <p:sldSz cx="9144000" cy="5143500" type="screen16x9"/>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705" autoAdjust="0"/>
  </p:normalViewPr>
  <p:slideViewPr>
    <p:cSldViewPr>
      <p:cViewPr varScale="1">
        <p:scale>
          <a:sx n="91" d="100"/>
          <a:sy n="91" d="100"/>
        </p:scale>
        <p:origin x="-786" y="-9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1597819"/>
            <a:ext cx="7772400" cy="1102519"/>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E434FFC8-EA13-4FC1-BD77-C23184CB9521}" type="datetimeFigureOut">
              <a:rPr lang="de-DE" smtClean="0"/>
              <a:t>27.06.2023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28C84EDC-942D-4DB9-A521-9BB622614FCF}" type="slidenum">
              <a:rPr lang="de-DE" smtClean="0"/>
              <a:t>‹Nr.›</a:t>
            </a:fld>
            <a:endParaRPr lang="de-DE"/>
          </a:p>
        </p:txBody>
      </p:sp>
    </p:spTree>
    <p:extLst>
      <p:ext uri="{BB962C8B-B14F-4D97-AF65-F5344CB8AC3E}">
        <p14:creationId xmlns:p14="http://schemas.microsoft.com/office/powerpoint/2010/main" val="22369591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Titelmasterformat durch Klicken bearbeiten</a:t>
            </a:r>
            <a:endParaRPr lang="de-DE" dirty="0"/>
          </a:p>
        </p:txBody>
      </p:sp>
      <p:sp>
        <p:nvSpPr>
          <p:cNvPr id="3" name="Datumsplatzhalter 2"/>
          <p:cNvSpPr>
            <a:spLocks noGrp="1"/>
          </p:cNvSpPr>
          <p:nvPr>
            <p:ph type="dt" sz="half" idx="10"/>
          </p:nvPr>
        </p:nvSpPr>
        <p:spPr/>
        <p:txBody>
          <a:bodyPr/>
          <a:lstStyle/>
          <a:p>
            <a:fld id="{E434FFC8-EA13-4FC1-BD77-C23184CB9521}" type="datetimeFigureOut">
              <a:rPr lang="de-DE" smtClean="0"/>
              <a:t>27.06.2023</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28C84EDC-942D-4DB9-A521-9BB622614FCF}" type="slidenum">
              <a:rPr lang="de-DE" smtClean="0"/>
              <a:t>‹Nr.›</a:t>
            </a:fld>
            <a:endParaRPr lang="de-DE"/>
          </a:p>
        </p:txBody>
      </p:sp>
    </p:spTree>
    <p:extLst>
      <p:ext uri="{BB962C8B-B14F-4D97-AF65-F5344CB8AC3E}">
        <p14:creationId xmlns:p14="http://schemas.microsoft.com/office/powerpoint/2010/main" val="2865861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E434FFC8-EA13-4FC1-BD77-C23184CB9521}" type="datetimeFigureOut">
              <a:rPr lang="de-DE" smtClean="0"/>
              <a:t>27.06.2023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28C84EDC-942D-4DB9-A521-9BB622614FCF}" type="slidenum">
              <a:rPr lang="de-DE" smtClean="0"/>
              <a:t>‹Nr.›</a:t>
            </a:fld>
            <a:endParaRPr lang="de-DE"/>
          </a:p>
        </p:txBody>
      </p:sp>
    </p:spTree>
    <p:extLst>
      <p:ext uri="{BB962C8B-B14F-4D97-AF65-F5344CB8AC3E}">
        <p14:creationId xmlns:p14="http://schemas.microsoft.com/office/powerpoint/2010/main" val="3607204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05979"/>
            <a:ext cx="2057400" cy="4388644"/>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05979"/>
            <a:ext cx="6019800" cy="4388644"/>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E434FFC8-EA13-4FC1-BD77-C23184CB9521}" type="datetimeFigureOut">
              <a:rPr lang="de-DE" smtClean="0"/>
              <a:t>27.06.2023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28C84EDC-942D-4DB9-A521-9BB622614FCF}" type="slidenum">
              <a:rPr lang="de-DE" smtClean="0"/>
              <a:t>‹Nr.›</a:t>
            </a:fld>
            <a:endParaRPr lang="de-DE"/>
          </a:p>
        </p:txBody>
      </p:sp>
    </p:spTree>
    <p:extLst>
      <p:ext uri="{BB962C8B-B14F-4D97-AF65-F5344CB8AC3E}">
        <p14:creationId xmlns:p14="http://schemas.microsoft.com/office/powerpoint/2010/main" val="39976414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sz="2400"/>
            </a:lvl1pPr>
          </a:lstStyle>
          <a:p>
            <a:r>
              <a:rPr lang="de-DE" dirty="0" smtClean="0"/>
              <a:t>Titelmasterformat durch Klicken bearbeiten</a:t>
            </a:r>
            <a:endParaRPr lang="de-DE" dirty="0"/>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E434FFC8-EA13-4FC1-BD77-C23184CB9521}" type="datetimeFigureOut">
              <a:rPr lang="de-DE" smtClean="0"/>
              <a:t>27.06.2023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28C84EDC-942D-4DB9-A521-9BB622614FCF}" type="slidenum">
              <a:rPr lang="de-DE" smtClean="0"/>
              <a:t>‹Nr.›</a:t>
            </a:fld>
            <a:endParaRPr lang="de-DE"/>
          </a:p>
        </p:txBody>
      </p:sp>
    </p:spTree>
    <p:extLst>
      <p:ext uri="{BB962C8B-B14F-4D97-AF65-F5344CB8AC3E}">
        <p14:creationId xmlns:p14="http://schemas.microsoft.com/office/powerpoint/2010/main" val="23918990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3305176"/>
            <a:ext cx="7772400" cy="1021556"/>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E434FFC8-EA13-4FC1-BD77-C23184CB9521}" type="datetimeFigureOut">
              <a:rPr lang="de-DE" smtClean="0"/>
              <a:t>27.06.2023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28C84EDC-942D-4DB9-A521-9BB622614FCF}" type="slidenum">
              <a:rPr lang="de-DE" smtClean="0"/>
              <a:t>‹Nr.›</a:t>
            </a:fld>
            <a:endParaRPr lang="de-DE"/>
          </a:p>
        </p:txBody>
      </p:sp>
    </p:spTree>
    <p:extLst>
      <p:ext uri="{BB962C8B-B14F-4D97-AF65-F5344CB8AC3E}">
        <p14:creationId xmlns:p14="http://schemas.microsoft.com/office/powerpoint/2010/main" val="40925058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E434FFC8-EA13-4FC1-BD77-C23184CB9521}" type="datetimeFigureOut">
              <a:rPr lang="de-DE" smtClean="0"/>
              <a:t>27.06.2023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28C84EDC-942D-4DB9-A521-9BB622614FCF}" type="slidenum">
              <a:rPr lang="de-DE" smtClean="0"/>
              <a:t>‹Nr.›</a:t>
            </a:fld>
            <a:endParaRPr lang="de-DE"/>
          </a:p>
        </p:txBody>
      </p:sp>
    </p:spTree>
    <p:extLst>
      <p:ext uri="{BB962C8B-B14F-4D97-AF65-F5344CB8AC3E}">
        <p14:creationId xmlns:p14="http://schemas.microsoft.com/office/powerpoint/2010/main" val="8036778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E434FFC8-EA13-4FC1-BD77-C23184CB9521}" type="datetimeFigureOut">
              <a:rPr lang="de-DE" smtClean="0"/>
              <a:t>27.06.2023</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28C84EDC-942D-4DB9-A521-9BB622614FCF}" type="slidenum">
              <a:rPr lang="de-DE" smtClean="0"/>
              <a:t>‹Nr.›</a:t>
            </a:fld>
            <a:endParaRPr lang="de-DE"/>
          </a:p>
        </p:txBody>
      </p:sp>
    </p:spTree>
    <p:extLst>
      <p:ext uri="{BB962C8B-B14F-4D97-AF65-F5344CB8AC3E}">
        <p14:creationId xmlns:p14="http://schemas.microsoft.com/office/powerpoint/2010/main" val="28263295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E434FFC8-EA13-4FC1-BD77-C23184CB9521}" type="datetimeFigureOut">
              <a:rPr lang="de-DE" smtClean="0"/>
              <a:t>27.06.2023</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28C84EDC-942D-4DB9-A521-9BB622614FCF}" type="slidenum">
              <a:rPr lang="de-DE" smtClean="0"/>
              <a:t>‹Nr.›</a:t>
            </a:fld>
            <a:endParaRPr lang="de-DE"/>
          </a:p>
        </p:txBody>
      </p:sp>
    </p:spTree>
    <p:extLst>
      <p:ext uri="{BB962C8B-B14F-4D97-AF65-F5344CB8AC3E}">
        <p14:creationId xmlns:p14="http://schemas.microsoft.com/office/powerpoint/2010/main" val="27473762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E434FFC8-EA13-4FC1-BD77-C23184CB9521}" type="datetimeFigureOut">
              <a:rPr lang="de-DE" smtClean="0"/>
              <a:t>27.06.2023</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28C84EDC-942D-4DB9-A521-9BB622614FCF}" type="slidenum">
              <a:rPr lang="de-DE" smtClean="0"/>
              <a:t>‹Nr.›</a:t>
            </a:fld>
            <a:endParaRPr lang="de-DE"/>
          </a:p>
        </p:txBody>
      </p:sp>
    </p:spTree>
    <p:extLst>
      <p:ext uri="{BB962C8B-B14F-4D97-AF65-F5344CB8AC3E}">
        <p14:creationId xmlns:p14="http://schemas.microsoft.com/office/powerpoint/2010/main" val="19169811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1" y="204787"/>
            <a:ext cx="3008313" cy="871538"/>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E434FFC8-EA13-4FC1-BD77-C23184CB9521}" type="datetimeFigureOut">
              <a:rPr lang="de-DE" smtClean="0"/>
              <a:t>27.06.2023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28C84EDC-942D-4DB9-A521-9BB622614FCF}" type="slidenum">
              <a:rPr lang="de-DE" smtClean="0"/>
              <a:t>‹Nr.›</a:t>
            </a:fld>
            <a:endParaRPr lang="de-DE"/>
          </a:p>
        </p:txBody>
      </p:sp>
    </p:spTree>
    <p:extLst>
      <p:ext uri="{BB962C8B-B14F-4D97-AF65-F5344CB8AC3E}">
        <p14:creationId xmlns:p14="http://schemas.microsoft.com/office/powerpoint/2010/main" val="29429421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3600450"/>
            <a:ext cx="5486400" cy="425054"/>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E434FFC8-EA13-4FC1-BD77-C23184CB9521}" type="datetimeFigureOut">
              <a:rPr lang="de-DE" smtClean="0"/>
              <a:t>27.06.2023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28C84EDC-942D-4DB9-A521-9BB622614FCF}" type="slidenum">
              <a:rPr lang="de-DE" smtClean="0"/>
              <a:t>‹Nr.›</a:t>
            </a:fld>
            <a:endParaRPr lang="de-DE"/>
          </a:p>
        </p:txBody>
      </p:sp>
    </p:spTree>
    <p:extLst>
      <p:ext uri="{BB962C8B-B14F-4D97-AF65-F5344CB8AC3E}">
        <p14:creationId xmlns:p14="http://schemas.microsoft.com/office/powerpoint/2010/main" val="21990497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05979"/>
            <a:ext cx="8229600" cy="857250"/>
          </a:xfrm>
          <a:prstGeom prst="rect">
            <a:avLst/>
          </a:prstGeom>
        </p:spPr>
        <p:txBody>
          <a:bodyPr vert="horz" lIns="91440" tIns="45720" rIns="91440" bIns="45720" rtlCol="0" anchor="ctr">
            <a:noAutofit/>
          </a:bodyPr>
          <a:lstStyle/>
          <a:p>
            <a:r>
              <a:rPr lang="de-DE" dirty="0" smtClean="0"/>
              <a:t>Kleintierzuchtverein und </a:t>
            </a:r>
            <a:br>
              <a:rPr lang="de-DE" dirty="0" smtClean="0"/>
            </a:br>
            <a:r>
              <a:rPr lang="de-DE" dirty="0" smtClean="0"/>
              <a:t>Verein für Vogelfreunde C658 </a:t>
            </a:r>
            <a:r>
              <a:rPr lang="de-DE" dirty="0" err="1" smtClean="0"/>
              <a:t>Obergimpern</a:t>
            </a:r>
            <a:r>
              <a:rPr lang="de-DE" dirty="0" smtClean="0"/>
              <a:t> e.V.</a:t>
            </a:r>
            <a:endParaRPr lang="de-DE" dirty="0"/>
          </a:p>
        </p:txBody>
      </p:sp>
      <p:sp>
        <p:nvSpPr>
          <p:cNvPr id="3" name="Textplatzhalt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4" name="Datumsplatzhalt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E434FFC8-EA13-4FC1-BD77-C23184CB9521}" type="datetimeFigureOut">
              <a:rPr lang="de-DE" smtClean="0"/>
              <a:t>27.06.2023</a:t>
            </a:fld>
            <a:endParaRPr lang="de-DE"/>
          </a:p>
        </p:txBody>
      </p:sp>
      <p:sp>
        <p:nvSpPr>
          <p:cNvPr id="5" name="Fußzeilenplatzhalt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8C84EDC-942D-4DB9-A521-9BB622614FCF}" type="slidenum">
              <a:rPr lang="de-DE" smtClean="0"/>
              <a:t>‹Nr.›</a:t>
            </a:fld>
            <a:endParaRPr lang="de-DE"/>
          </a:p>
        </p:txBody>
      </p:sp>
      <p:pic>
        <p:nvPicPr>
          <p:cNvPr id="7" name="Picture 2"/>
          <p:cNvPicPr>
            <a:picLocks noChangeAspect="1" noChangeArrowheads="1"/>
          </p:cNvPicPr>
          <p:nvPr userDrawn="1"/>
        </p:nvPicPr>
        <p:blipFill rotWithShape="1">
          <a:blip r:embed="rId14">
            <a:extLst>
              <a:ext uri="{28A0092B-C50C-407E-A947-70E740481C1C}">
                <a14:useLocalDpi xmlns:a14="http://schemas.microsoft.com/office/drawing/2010/main" val="0"/>
              </a:ext>
            </a:extLst>
          </a:blip>
          <a:srcRect t="23032"/>
          <a:stretch/>
        </p:blipFill>
        <p:spPr bwMode="auto">
          <a:xfrm>
            <a:off x="5004048" y="267494"/>
            <a:ext cx="3672408" cy="8260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049941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58" r:id="rId11"/>
    <p:sldLayoutId id="2147483659" r:id="rId12"/>
  </p:sldLayoutIdLst>
  <p:txStyles>
    <p:titleStyle>
      <a:lvl1pPr algn="l" defTabSz="914400" rtl="0" eaLnBrk="1" latinLnBrk="0" hangingPunct="1">
        <a:spcBef>
          <a:spcPct val="0"/>
        </a:spcBef>
        <a:buNone/>
        <a:defRPr sz="1800" kern="1200">
          <a:solidFill>
            <a:srgbClr val="92D050"/>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ctrTitle"/>
          </p:nvPr>
        </p:nvSpPr>
        <p:spPr/>
        <p:txBody>
          <a:bodyPr>
            <a:normAutofit/>
          </a:bodyPr>
          <a:lstStyle/>
          <a:p>
            <a:pPr algn="ctr"/>
            <a:r>
              <a:rPr lang="de-DE" sz="4000" dirty="0" smtClean="0"/>
              <a:t>Hühnerhaltung im Hochsommer</a:t>
            </a:r>
            <a:endParaRPr lang="de-DE" sz="4000" dirty="0"/>
          </a:p>
        </p:txBody>
      </p:sp>
      <p:sp>
        <p:nvSpPr>
          <p:cNvPr id="5" name="Untertitel 4"/>
          <p:cNvSpPr>
            <a:spLocks noGrp="1"/>
          </p:cNvSpPr>
          <p:nvPr>
            <p:ph type="subTitle" idx="1"/>
          </p:nvPr>
        </p:nvSpPr>
        <p:spPr/>
        <p:txBody>
          <a:bodyPr/>
          <a:lstStyle/>
          <a:p>
            <a:r>
              <a:rPr lang="de-DE" dirty="0" smtClean="0"/>
              <a:t>Tipps, um das Geflügel gesund und fit </a:t>
            </a:r>
            <a:r>
              <a:rPr lang="de-DE" dirty="0" smtClean="0"/>
              <a:t>durch die stressige Zeit zu bringen!</a:t>
            </a:r>
            <a:endParaRPr lang="de-DE" dirty="0"/>
          </a:p>
          <a:p>
            <a:endParaRPr lang="de-DE" dirty="0"/>
          </a:p>
        </p:txBody>
      </p:sp>
    </p:spTree>
    <p:extLst>
      <p:ext uri="{BB962C8B-B14F-4D97-AF65-F5344CB8AC3E}">
        <p14:creationId xmlns:p14="http://schemas.microsoft.com/office/powerpoint/2010/main" val="24968914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Bestand verringern</a:t>
            </a:r>
            <a:endParaRPr lang="de-DE" dirty="0"/>
          </a:p>
        </p:txBody>
      </p:sp>
      <p:sp>
        <p:nvSpPr>
          <p:cNvPr id="3" name="Inhaltsplatzhalter 2"/>
          <p:cNvSpPr>
            <a:spLocks noGrp="1"/>
          </p:cNvSpPr>
          <p:nvPr>
            <p:ph idx="1"/>
          </p:nvPr>
        </p:nvSpPr>
        <p:spPr/>
        <p:txBody>
          <a:bodyPr>
            <a:normAutofit fontScale="92500" lnSpcReduction="10000"/>
          </a:bodyPr>
          <a:lstStyle/>
          <a:p>
            <a:r>
              <a:rPr lang="de-DE" dirty="0" smtClean="0"/>
              <a:t>Jungtiere bewerten</a:t>
            </a:r>
          </a:p>
          <a:p>
            <a:pPr lvl="1"/>
            <a:r>
              <a:rPr lang="de-DE" dirty="0" smtClean="0"/>
              <a:t>Frühzeitige Auswahl fehlerfreier Tiere</a:t>
            </a:r>
          </a:p>
          <a:p>
            <a:pPr lvl="2"/>
            <a:r>
              <a:rPr lang="de-DE" dirty="0" smtClean="0"/>
              <a:t>Für die Weiterzucht und die Qualitätsbewertung bei Ausstellungen werden die Jungtiere auf Fehler untersucht, sobald sie ihre Rassemerkmale zeigen.</a:t>
            </a:r>
          </a:p>
          <a:p>
            <a:pPr lvl="2"/>
            <a:r>
              <a:rPr lang="de-DE" dirty="0" smtClean="0"/>
              <a:t>Je eher ungeeignete Tiere abgegeben werden, umso besser können sich die verbleibenden Tiere entwickeln. </a:t>
            </a:r>
          </a:p>
          <a:p>
            <a:pPr lvl="2"/>
            <a:r>
              <a:rPr lang="de-DE" dirty="0" smtClean="0"/>
              <a:t>Dabei müssen Zwerghühner, speziell die Hähne, länger aufgezogen werden als die von Großrassen.</a:t>
            </a:r>
          </a:p>
          <a:p>
            <a:endParaRPr lang="de-DE" dirty="0" smtClean="0"/>
          </a:p>
          <a:p>
            <a:endParaRPr lang="de-DE" dirty="0"/>
          </a:p>
        </p:txBody>
      </p:sp>
    </p:spTree>
    <p:extLst>
      <p:ext uri="{BB962C8B-B14F-4D97-AF65-F5344CB8AC3E}">
        <p14:creationId xmlns:p14="http://schemas.microsoft.com/office/powerpoint/2010/main" val="19578172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Bestand verringern</a:t>
            </a:r>
            <a:endParaRPr lang="de-DE" dirty="0"/>
          </a:p>
        </p:txBody>
      </p:sp>
      <p:sp>
        <p:nvSpPr>
          <p:cNvPr id="3" name="Inhaltsplatzhalter 2"/>
          <p:cNvSpPr>
            <a:spLocks noGrp="1"/>
          </p:cNvSpPr>
          <p:nvPr>
            <p:ph idx="1"/>
          </p:nvPr>
        </p:nvSpPr>
        <p:spPr/>
        <p:txBody>
          <a:bodyPr/>
          <a:lstStyle/>
          <a:p>
            <a:r>
              <a:rPr lang="de-DE" dirty="0" smtClean="0"/>
              <a:t>Jungtiere bewerten</a:t>
            </a:r>
          </a:p>
          <a:p>
            <a:pPr lvl="1"/>
            <a:r>
              <a:rPr lang="de-DE" dirty="0" smtClean="0"/>
              <a:t>Lieber ein kleinerer Bestand vielversprechender Jungtiere!</a:t>
            </a:r>
          </a:p>
          <a:p>
            <a:pPr lvl="2"/>
            <a:r>
              <a:rPr lang="de-DE" dirty="0" smtClean="0"/>
              <a:t>Ein geringerer Bestand findet leichter Ruhe</a:t>
            </a:r>
          </a:p>
          <a:p>
            <a:pPr lvl="2"/>
            <a:r>
              <a:rPr lang="de-DE" dirty="0" smtClean="0"/>
              <a:t>Die Stallgröße bleibt ausreichend</a:t>
            </a:r>
          </a:p>
          <a:p>
            <a:pPr lvl="2"/>
            <a:r>
              <a:rPr lang="de-DE" dirty="0" smtClean="0"/>
              <a:t>Die Auslaufflächen halten dem Besatz stand</a:t>
            </a:r>
          </a:p>
          <a:p>
            <a:pPr lvl="2"/>
            <a:r>
              <a:rPr lang="de-DE" dirty="0" smtClean="0"/>
              <a:t>Die Tiere entwickeln sich deutlich wahrnehmbar!</a:t>
            </a:r>
          </a:p>
          <a:p>
            <a:pPr lvl="2"/>
            <a:endParaRPr lang="de-DE" dirty="0" smtClean="0"/>
          </a:p>
          <a:p>
            <a:endParaRPr lang="de-DE" dirty="0" smtClean="0"/>
          </a:p>
          <a:p>
            <a:endParaRPr lang="de-DE" dirty="0"/>
          </a:p>
        </p:txBody>
      </p:sp>
    </p:spTree>
    <p:extLst>
      <p:ext uri="{BB962C8B-B14F-4D97-AF65-F5344CB8AC3E}">
        <p14:creationId xmlns:p14="http://schemas.microsoft.com/office/powerpoint/2010/main" val="37129298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Vermeidung von Schädlingsbefall</a:t>
            </a:r>
            <a:endParaRPr lang="de-DE" dirty="0"/>
          </a:p>
        </p:txBody>
      </p:sp>
      <p:sp>
        <p:nvSpPr>
          <p:cNvPr id="3" name="Inhaltsplatzhalter 2"/>
          <p:cNvSpPr>
            <a:spLocks noGrp="1"/>
          </p:cNvSpPr>
          <p:nvPr>
            <p:ph idx="1"/>
          </p:nvPr>
        </p:nvSpPr>
        <p:spPr>
          <a:xfrm>
            <a:off x="457200" y="1200150"/>
            <a:ext cx="8229600" cy="3747864"/>
          </a:xfrm>
        </p:spPr>
        <p:txBody>
          <a:bodyPr>
            <a:normAutofit fontScale="92500" lnSpcReduction="20000"/>
          </a:bodyPr>
          <a:lstStyle/>
          <a:p>
            <a:r>
              <a:rPr lang="de-DE" dirty="0" smtClean="0"/>
              <a:t>Maßnahmen</a:t>
            </a:r>
          </a:p>
          <a:p>
            <a:pPr lvl="1"/>
            <a:r>
              <a:rPr lang="de-DE" dirty="0" smtClean="0"/>
              <a:t>Milben und Federlinge setzen unseren Hühnern massiv zu.</a:t>
            </a:r>
          </a:p>
          <a:p>
            <a:pPr lvl="2"/>
            <a:r>
              <a:rPr lang="de-DE" dirty="0" smtClean="0"/>
              <a:t>Federlinge leben im Gefieder und ernähren sich von Hautschuppen und Federbestandteilen.</a:t>
            </a:r>
          </a:p>
          <a:p>
            <a:pPr lvl="2"/>
            <a:r>
              <a:rPr lang="de-DE" dirty="0" smtClean="0"/>
              <a:t>In erster Linie belästigen sie die Tiere, die durch den Befall nicht zur Ruhe kommen.</a:t>
            </a:r>
          </a:p>
          <a:p>
            <a:pPr lvl="2"/>
            <a:r>
              <a:rPr lang="de-DE" dirty="0" smtClean="0"/>
              <a:t>Federlinge sind sehr mobil und breiten sich daher schnell im Bestand aus.</a:t>
            </a:r>
          </a:p>
          <a:p>
            <a:pPr lvl="2"/>
            <a:r>
              <a:rPr lang="de-DE" dirty="0" smtClean="0"/>
              <a:t>Ein zur Verfügung stehendes Sandbad hilft, einen möglichen Befall zu verhindern oder im </a:t>
            </a:r>
            <a:r>
              <a:rPr lang="de-DE" dirty="0" smtClean="0"/>
              <a:t>Rahmen </a:t>
            </a:r>
            <a:r>
              <a:rPr lang="de-DE" dirty="0" smtClean="0"/>
              <a:t>zu halten.</a:t>
            </a:r>
          </a:p>
          <a:p>
            <a:endParaRPr lang="de-DE" dirty="0" smtClean="0"/>
          </a:p>
          <a:p>
            <a:endParaRPr lang="de-DE" dirty="0"/>
          </a:p>
        </p:txBody>
      </p:sp>
    </p:spTree>
    <p:extLst>
      <p:ext uri="{BB962C8B-B14F-4D97-AF65-F5344CB8AC3E}">
        <p14:creationId xmlns:p14="http://schemas.microsoft.com/office/powerpoint/2010/main" val="25138089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Vermeidung von Schädlingsbefall</a:t>
            </a:r>
            <a:endParaRPr lang="de-DE" dirty="0"/>
          </a:p>
        </p:txBody>
      </p:sp>
      <p:sp>
        <p:nvSpPr>
          <p:cNvPr id="3" name="Inhaltsplatzhalter 2"/>
          <p:cNvSpPr>
            <a:spLocks noGrp="1"/>
          </p:cNvSpPr>
          <p:nvPr>
            <p:ph idx="1"/>
          </p:nvPr>
        </p:nvSpPr>
        <p:spPr/>
        <p:txBody>
          <a:bodyPr>
            <a:normAutofit lnSpcReduction="10000"/>
          </a:bodyPr>
          <a:lstStyle/>
          <a:p>
            <a:r>
              <a:rPr lang="de-DE" dirty="0" smtClean="0"/>
              <a:t>Maßnahmen</a:t>
            </a:r>
          </a:p>
          <a:p>
            <a:pPr lvl="2"/>
            <a:r>
              <a:rPr lang="de-DE" dirty="0" smtClean="0"/>
              <a:t>Rote </a:t>
            </a:r>
            <a:r>
              <a:rPr lang="de-DE" dirty="0" smtClean="0"/>
              <a:t>Vogelmilben (Blutmilben) halten sich im Stall auf und befallen nachts die wehrlosen Hühner, um Blut zu saugen. Nach jeder Sättigung legt eine Milbe ca. 50 Eier ab, aus denen sich während eines 4 bis 5-tägigen Entwicklungszyklus wieder neue Milben auf den Weg machen, um Blut zu saugen.  </a:t>
            </a:r>
          </a:p>
          <a:p>
            <a:pPr lvl="2"/>
            <a:r>
              <a:rPr lang="de-DE" dirty="0" smtClean="0">
                <a:solidFill>
                  <a:srgbClr val="FF0000"/>
                </a:solidFill>
              </a:rPr>
              <a:t>Das heißt: alle vier bis fünf Tage </a:t>
            </a:r>
            <a:r>
              <a:rPr lang="de-DE" dirty="0" err="1" smtClean="0">
                <a:solidFill>
                  <a:srgbClr val="FF0000"/>
                </a:solidFill>
              </a:rPr>
              <a:t>verfünfzigfacht</a:t>
            </a:r>
            <a:r>
              <a:rPr lang="de-DE" dirty="0" smtClean="0">
                <a:solidFill>
                  <a:srgbClr val="FF0000"/>
                </a:solidFill>
              </a:rPr>
              <a:t> sich der Milbenbefall!!!</a:t>
            </a:r>
          </a:p>
          <a:p>
            <a:endParaRPr lang="de-DE" dirty="0" smtClean="0"/>
          </a:p>
          <a:p>
            <a:endParaRPr lang="de-DE" dirty="0"/>
          </a:p>
        </p:txBody>
      </p:sp>
    </p:spTree>
    <p:extLst>
      <p:ext uri="{BB962C8B-B14F-4D97-AF65-F5344CB8AC3E}">
        <p14:creationId xmlns:p14="http://schemas.microsoft.com/office/powerpoint/2010/main" val="6642716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Vermeidung von Schädlingsbefall</a:t>
            </a:r>
            <a:endParaRPr lang="de-DE" dirty="0"/>
          </a:p>
        </p:txBody>
      </p:sp>
      <p:sp>
        <p:nvSpPr>
          <p:cNvPr id="3" name="Inhaltsplatzhalter 2"/>
          <p:cNvSpPr>
            <a:spLocks noGrp="1"/>
          </p:cNvSpPr>
          <p:nvPr>
            <p:ph idx="1"/>
          </p:nvPr>
        </p:nvSpPr>
        <p:spPr/>
        <p:txBody>
          <a:bodyPr>
            <a:normAutofit fontScale="92500" lnSpcReduction="20000"/>
          </a:bodyPr>
          <a:lstStyle/>
          <a:p>
            <a:r>
              <a:rPr lang="de-DE" dirty="0" smtClean="0"/>
              <a:t>Maßnahmen</a:t>
            </a:r>
          </a:p>
          <a:p>
            <a:pPr lvl="1"/>
            <a:r>
              <a:rPr lang="de-DE" dirty="0" smtClean="0"/>
              <a:t>Milben unter Kontrolle halten!</a:t>
            </a:r>
          </a:p>
          <a:p>
            <a:pPr lvl="2"/>
            <a:r>
              <a:rPr lang="de-DE" dirty="0" smtClean="0"/>
              <a:t>Anbringung von Öltöpfchen unter den Sitzstangenauflagen,  die von den laufenden Milben nicht überwunden werden können.</a:t>
            </a:r>
          </a:p>
          <a:p>
            <a:pPr lvl="2"/>
            <a:r>
              <a:rPr lang="de-DE" dirty="0" smtClean="0"/>
              <a:t>Ausbringen von Kieselgur- Präparaten auf den Laufwegen der Milben. Die Milben scheuern sich daran ihren </a:t>
            </a:r>
            <a:r>
              <a:rPr lang="de-DE" dirty="0" err="1" smtClean="0"/>
              <a:t>Chitinpanzer</a:t>
            </a:r>
            <a:r>
              <a:rPr lang="de-DE" dirty="0" smtClean="0"/>
              <a:t> auf und trocknen aus.</a:t>
            </a:r>
          </a:p>
          <a:p>
            <a:pPr lvl="2"/>
            <a:r>
              <a:rPr lang="de-DE" dirty="0" smtClean="0"/>
              <a:t>Erste auftretende Milbennester mit </a:t>
            </a:r>
            <a:r>
              <a:rPr lang="de-DE" dirty="0" err="1" smtClean="0"/>
              <a:t>Ballistol</a:t>
            </a:r>
            <a:r>
              <a:rPr lang="de-DE" dirty="0" smtClean="0"/>
              <a:t>-Öl einsprühen, die Milben verkleben und sterben ab.</a:t>
            </a:r>
          </a:p>
          <a:p>
            <a:pPr marL="914400" lvl="2" indent="0">
              <a:buNone/>
            </a:pPr>
            <a:endParaRPr lang="de-DE" dirty="0" smtClean="0"/>
          </a:p>
          <a:p>
            <a:endParaRPr lang="de-DE" dirty="0" smtClean="0"/>
          </a:p>
          <a:p>
            <a:endParaRPr lang="de-DE" dirty="0"/>
          </a:p>
        </p:txBody>
      </p:sp>
    </p:spTree>
    <p:extLst>
      <p:ext uri="{BB962C8B-B14F-4D97-AF65-F5344CB8AC3E}">
        <p14:creationId xmlns:p14="http://schemas.microsoft.com/office/powerpoint/2010/main" val="41932680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Vermeidung von Schädlingsbefall</a:t>
            </a:r>
            <a:endParaRPr lang="de-DE" dirty="0"/>
          </a:p>
        </p:txBody>
      </p:sp>
      <p:sp>
        <p:nvSpPr>
          <p:cNvPr id="3" name="Inhaltsplatzhalter 2"/>
          <p:cNvSpPr>
            <a:spLocks noGrp="1"/>
          </p:cNvSpPr>
          <p:nvPr>
            <p:ph idx="1"/>
          </p:nvPr>
        </p:nvSpPr>
        <p:spPr>
          <a:xfrm>
            <a:off x="457200" y="1200150"/>
            <a:ext cx="8229600" cy="3693858"/>
          </a:xfrm>
        </p:spPr>
        <p:txBody>
          <a:bodyPr>
            <a:normAutofit fontScale="92500" lnSpcReduction="20000"/>
          </a:bodyPr>
          <a:lstStyle/>
          <a:p>
            <a:r>
              <a:rPr lang="de-DE" dirty="0" smtClean="0"/>
              <a:t>Maßnahmen</a:t>
            </a:r>
          </a:p>
          <a:p>
            <a:pPr lvl="1"/>
            <a:r>
              <a:rPr lang="de-DE" dirty="0" smtClean="0"/>
              <a:t>Milben unter Kontrolle halten!</a:t>
            </a:r>
          </a:p>
          <a:p>
            <a:pPr lvl="2"/>
            <a:r>
              <a:rPr lang="de-DE" dirty="0" smtClean="0"/>
              <a:t>Anbringung von Öltöpfchen</a:t>
            </a:r>
          </a:p>
          <a:p>
            <a:pPr lvl="2"/>
            <a:r>
              <a:rPr lang="de-DE" dirty="0" smtClean="0"/>
              <a:t>Ausbringen von Kieselgur- Präparaten </a:t>
            </a:r>
          </a:p>
          <a:p>
            <a:pPr lvl="2"/>
            <a:r>
              <a:rPr lang="de-DE" dirty="0" smtClean="0"/>
              <a:t>Auftretende Milbennester mit </a:t>
            </a:r>
            <a:r>
              <a:rPr lang="de-DE" dirty="0" err="1" smtClean="0"/>
              <a:t>Ballistol</a:t>
            </a:r>
            <a:r>
              <a:rPr lang="de-DE" dirty="0" smtClean="0"/>
              <a:t>-Öl einsprühen</a:t>
            </a:r>
          </a:p>
          <a:p>
            <a:pPr lvl="2"/>
            <a:endParaRPr lang="de-DE" dirty="0"/>
          </a:p>
          <a:p>
            <a:pPr lvl="2"/>
            <a:r>
              <a:rPr lang="de-DE" u="sng" dirty="0" smtClean="0">
                <a:solidFill>
                  <a:srgbClr val="FF0000"/>
                </a:solidFill>
              </a:rPr>
              <a:t>Bei feuchtwarmer Witterung  ständig kontrollieren, der </a:t>
            </a:r>
            <a:r>
              <a:rPr lang="de-DE" u="sng" dirty="0" err="1" smtClean="0">
                <a:solidFill>
                  <a:srgbClr val="FF0000"/>
                </a:solidFill>
              </a:rPr>
              <a:t>Befallsdruck</a:t>
            </a:r>
            <a:r>
              <a:rPr lang="de-DE" u="sng" dirty="0" smtClean="0">
                <a:solidFill>
                  <a:srgbClr val="FF0000"/>
                </a:solidFill>
              </a:rPr>
              <a:t> tritt plötzlich auf und ist dann sofort hoch!!! </a:t>
            </a:r>
          </a:p>
          <a:p>
            <a:pPr lvl="2"/>
            <a:r>
              <a:rPr lang="de-DE" dirty="0" smtClean="0">
                <a:solidFill>
                  <a:srgbClr val="FF0000"/>
                </a:solidFill>
              </a:rPr>
              <a:t>Milben legen Wege von mehreren Metern zurück. Sie können sich unter der Stalldecke oder hinter dem Lichtschalter aufhalten, sie finden Unterschlupf, immer!</a:t>
            </a:r>
          </a:p>
          <a:p>
            <a:endParaRPr lang="de-DE" dirty="0" smtClean="0"/>
          </a:p>
          <a:p>
            <a:endParaRPr lang="de-DE" dirty="0"/>
          </a:p>
        </p:txBody>
      </p:sp>
    </p:spTree>
    <p:extLst>
      <p:ext uri="{BB962C8B-B14F-4D97-AF65-F5344CB8AC3E}">
        <p14:creationId xmlns:p14="http://schemas.microsoft.com/office/powerpoint/2010/main" val="39430760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Maßnahmen bei Schädlingsbefall</a:t>
            </a:r>
            <a:endParaRPr lang="de-DE" dirty="0"/>
          </a:p>
        </p:txBody>
      </p:sp>
      <p:sp>
        <p:nvSpPr>
          <p:cNvPr id="3" name="Inhaltsplatzhalter 2"/>
          <p:cNvSpPr>
            <a:spLocks noGrp="1"/>
          </p:cNvSpPr>
          <p:nvPr>
            <p:ph idx="1"/>
          </p:nvPr>
        </p:nvSpPr>
        <p:spPr/>
        <p:txBody>
          <a:bodyPr>
            <a:normAutofit fontScale="92500"/>
          </a:bodyPr>
          <a:lstStyle/>
          <a:p>
            <a:r>
              <a:rPr lang="de-DE" dirty="0" smtClean="0"/>
              <a:t>Wenn ein Milbenbefall festgestellt wird, schnell handeln!</a:t>
            </a:r>
          </a:p>
          <a:p>
            <a:pPr lvl="1"/>
            <a:r>
              <a:rPr lang="de-DE" dirty="0" smtClean="0"/>
              <a:t>Wenn alle vorbeugenden Maßnahmen nichts mehr bringen: Mechanische Reinigung aller Einrichtungen!</a:t>
            </a:r>
          </a:p>
          <a:p>
            <a:pPr lvl="2"/>
            <a:r>
              <a:rPr lang="de-DE" dirty="0"/>
              <a:t>Mit einem Hochdruckreiniger können alle mobilen Gegenstände vom Befall befreit werden.</a:t>
            </a:r>
          </a:p>
          <a:p>
            <a:pPr lvl="2"/>
            <a:r>
              <a:rPr lang="de-DE" dirty="0"/>
              <a:t>Abflämmen aller erreichbaren Schlupfwinkel mit einer Gasflamme. </a:t>
            </a:r>
            <a:endParaRPr lang="de-DE" dirty="0" smtClean="0"/>
          </a:p>
          <a:p>
            <a:pPr lvl="2"/>
            <a:endParaRPr lang="de-DE" dirty="0" smtClean="0"/>
          </a:p>
          <a:p>
            <a:pPr lvl="2"/>
            <a:endParaRPr lang="de-DE" dirty="0" smtClean="0"/>
          </a:p>
          <a:p>
            <a:pPr lvl="2"/>
            <a:endParaRPr lang="de-DE" dirty="0" smtClean="0"/>
          </a:p>
          <a:p>
            <a:endParaRPr lang="de-DE" dirty="0" smtClean="0"/>
          </a:p>
          <a:p>
            <a:endParaRPr lang="de-DE" dirty="0"/>
          </a:p>
        </p:txBody>
      </p:sp>
    </p:spTree>
    <p:extLst>
      <p:ext uri="{BB962C8B-B14F-4D97-AF65-F5344CB8AC3E}">
        <p14:creationId xmlns:p14="http://schemas.microsoft.com/office/powerpoint/2010/main" val="7050381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Maßnahmen bei Schädlingsbefall</a:t>
            </a:r>
            <a:endParaRPr lang="de-DE" dirty="0"/>
          </a:p>
        </p:txBody>
      </p:sp>
      <p:sp>
        <p:nvSpPr>
          <p:cNvPr id="3" name="Inhaltsplatzhalter 2"/>
          <p:cNvSpPr>
            <a:spLocks noGrp="1"/>
          </p:cNvSpPr>
          <p:nvPr>
            <p:ph idx="1"/>
          </p:nvPr>
        </p:nvSpPr>
        <p:spPr>
          <a:xfrm>
            <a:off x="457200" y="1200150"/>
            <a:ext cx="8229600" cy="3693858"/>
          </a:xfrm>
        </p:spPr>
        <p:txBody>
          <a:bodyPr>
            <a:normAutofit fontScale="92500" lnSpcReduction="20000"/>
          </a:bodyPr>
          <a:lstStyle/>
          <a:p>
            <a:r>
              <a:rPr lang="de-DE" dirty="0" smtClean="0"/>
              <a:t>Wenn ein Milbenbefall festgestellt wird, schnell handeln!</a:t>
            </a:r>
          </a:p>
          <a:p>
            <a:pPr lvl="1"/>
            <a:r>
              <a:rPr lang="de-DE" dirty="0" smtClean="0"/>
              <a:t>Chemische Bekämpfung, wenn mechanische Maßnahmen nicht durchführbar sind:</a:t>
            </a:r>
          </a:p>
          <a:p>
            <a:pPr lvl="2"/>
            <a:r>
              <a:rPr lang="de-DE" dirty="0" smtClean="0"/>
              <a:t>Anwendung von geeigneten Mitteln im Abstand von drei bis spätestens vier Tagen, um den Entwicklungszyklus zu unterbrechen!</a:t>
            </a:r>
          </a:p>
          <a:p>
            <a:pPr lvl="2"/>
            <a:r>
              <a:rPr lang="de-DE" dirty="0" smtClean="0"/>
              <a:t>Ausbringen des Mittels mit </a:t>
            </a:r>
            <a:r>
              <a:rPr lang="de-DE" dirty="0" err="1" smtClean="0"/>
              <a:t>Drucksprüher</a:t>
            </a:r>
            <a:r>
              <a:rPr lang="de-DE" dirty="0" smtClean="0"/>
              <a:t>, um alle Winkel, Ritzen und Ecken erreichen zu können.</a:t>
            </a:r>
          </a:p>
          <a:p>
            <a:pPr lvl="2"/>
            <a:r>
              <a:rPr lang="de-DE" dirty="0" smtClean="0"/>
              <a:t>Wirkstoffgruppen wechseln, wenn weitere Anwendungen erforderlich sind.</a:t>
            </a:r>
          </a:p>
          <a:p>
            <a:pPr lvl="2"/>
            <a:endParaRPr lang="de-DE" dirty="0" smtClean="0"/>
          </a:p>
          <a:p>
            <a:pPr lvl="2"/>
            <a:endParaRPr lang="de-DE" dirty="0" smtClean="0"/>
          </a:p>
          <a:p>
            <a:endParaRPr lang="de-DE" dirty="0" smtClean="0"/>
          </a:p>
          <a:p>
            <a:endParaRPr lang="de-DE" dirty="0"/>
          </a:p>
        </p:txBody>
      </p:sp>
    </p:spTree>
    <p:extLst>
      <p:ext uri="{BB962C8B-B14F-4D97-AF65-F5344CB8AC3E}">
        <p14:creationId xmlns:p14="http://schemas.microsoft.com/office/powerpoint/2010/main" val="4938218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Maßnahmen bei Schädlingsbefall</a:t>
            </a:r>
            <a:endParaRPr lang="de-DE" dirty="0"/>
          </a:p>
        </p:txBody>
      </p:sp>
      <p:sp>
        <p:nvSpPr>
          <p:cNvPr id="3" name="Inhaltsplatzhalter 2"/>
          <p:cNvSpPr>
            <a:spLocks noGrp="1"/>
          </p:cNvSpPr>
          <p:nvPr>
            <p:ph idx="1"/>
          </p:nvPr>
        </p:nvSpPr>
        <p:spPr>
          <a:xfrm>
            <a:off x="457200" y="1200150"/>
            <a:ext cx="8229600" cy="3693858"/>
          </a:xfrm>
        </p:spPr>
        <p:txBody>
          <a:bodyPr>
            <a:normAutofit lnSpcReduction="10000"/>
          </a:bodyPr>
          <a:lstStyle/>
          <a:p>
            <a:r>
              <a:rPr lang="de-DE" dirty="0" smtClean="0"/>
              <a:t>Wenn ein Milbenbefall festgestellt wird, schnell handeln!</a:t>
            </a:r>
          </a:p>
          <a:p>
            <a:pPr lvl="1"/>
            <a:r>
              <a:rPr lang="de-DE" dirty="0" smtClean="0"/>
              <a:t>Chemische Bekämpfung, wenn mechanische Maßnahmen nicht durchführbar sind:</a:t>
            </a:r>
          </a:p>
          <a:p>
            <a:pPr lvl="2"/>
            <a:r>
              <a:rPr lang="de-DE" b="1" u="sng" dirty="0" smtClean="0"/>
              <a:t>Achtung: Für die Anwendung chemischer Maßnahmen bestehen strenge Richtlinien, besonders in Ställen und Tierbeständen , auch zum Anwenderschutz!!!</a:t>
            </a:r>
          </a:p>
          <a:p>
            <a:pPr lvl="2"/>
            <a:r>
              <a:rPr lang="de-DE" dirty="0" smtClean="0">
                <a:solidFill>
                  <a:srgbClr val="FF0000"/>
                </a:solidFill>
              </a:rPr>
              <a:t>Bei Fragen dazu bitte immer zuerst den Zuchtwart T. Meise ansprechen!</a:t>
            </a:r>
          </a:p>
          <a:p>
            <a:pPr lvl="2"/>
            <a:endParaRPr lang="de-DE" dirty="0" smtClean="0"/>
          </a:p>
          <a:p>
            <a:pPr lvl="2"/>
            <a:endParaRPr lang="de-DE" dirty="0" smtClean="0"/>
          </a:p>
          <a:p>
            <a:pPr lvl="2"/>
            <a:endParaRPr lang="de-DE" dirty="0" smtClean="0"/>
          </a:p>
          <a:p>
            <a:endParaRPr lang="de-DE" dirty="0" smtClean="0"/>
          </a:p>
          <a:p>
            <a:endParaRPr lang="de-DE" dirty="0"/>
          </a:p>
        </p:txBody>
      </p:sp>
    </p:spTree>
    <p:extLst>
      <p:ext uri="{BB962C8B-B14F-4D97-AF65-F5344CB8AC3E}">
        <p14:creationId xmlns:p14="http://schemas.microsoft.com/office/powerpoint/2010/main" val="23689607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Noch eine wichtige Information:</a:t>
            </a:r>
            <a:endParaRPr lang="de-DE" dirty="0"/>
          </a:p>
        </p:txBody>
      </p:sp>
      <p:sp>
        <p:nvSpPr>
          <p:cNvPr id="3" name="Inhaltsplatzhalter 2"/>
          <p:cNvSpPr>
            <a:spLocks noGrp="1"/>
          </p:cNvSpPr>
          <p:nvPr>
            <p:ph idx="1"/>
          </p:nvPr>
        </p:nvSpPr>
        <p:spPr>
          <a:xfrm>
            <a:off x="457200" y="1200150"/>
            <a:ext cx="8229600" cy="3693858"/>
          </a:xfrm>
        </p:spPr>
        <p:txBody>
          <a:bodyPr>
            <a:normAutofit/>
          </a:bodyPr>
          <a:lstStyle/>
          <a:p>
            <a:pPr marL="0" indent="0">
              <a:buNone/>
            </a:pPr>
            <a:r>
              <a:rPr lang="de-DE" sz="2800" dirty="0" smtClean="0">
                <a:solidFill>
                  <a:schemeClr val="bg1">
                    <a:lumMod val="65000"/>
                  </a:schemeClr>
                </a:solidFill>
              </a:rPr>
              <a:t>Wir haben einen Betreuungsvertrag mit dem Geflügel-Gesundheitsdienst in Karlsruhe.</a:t>
            </a:r>
          </a:p>
          <a:p>
            <a:pPr marL="0" indent="0">
              <a:buNone/>
            </a:pPr>
            <a:r>
              <a:rPr lang="de-DE" sz="2800" dirty="0" smtClean="0">
                <a:solidFill>
                  <a:schemeClr val="bg1">
                    <a:lumMod val="65000"/>
                  </a:schemeClr>
                </a:solidFill>
              </a:rPr>
              <a:t>In Fragen der Gesunderhaltung haben wir dadurch die bestmögliche fachkompetente Unterstützung!</a:t>
            </a:r>
          </a:p>
          <a:p>
            <a:pPr marL="0" indent="0" algn="r">
              <a:buNone/>
            </a:pPr>
            <a:r>
              <a:rPr lang="de-DE" sz="2400" dirty="0" smtClean="0"/>
              <a:t>Ansprechpartner ist der Zuchtwart des C658, Thomas Meise</a:t>
            </a:r>
          </a:p>
          <a:p>
            <a:pPr marL="0" indent="0">
              <a:buNone/>
            </a:pPr>
            <a:endParaRPr lang="de-DE" dirty="0" smtClean="0"/>
          </a:p>
          <a:p>
            <a:pPr marL="0" indent="0">
              <a:buNone/>
            </a:pPr>
            <a:endParaRPr lang="de-DE" dirty="0"/>
          </a:p>
        </p:txBody>
      </p:sp>
    </p:spTree>
    <p:extLst>
      <p:ext uri="{BB962C8B-B14F-4D97-AF65-F5344CB8AC3E}">
        <p14:creationId xmlns:p14="http://schemas.microsoft.com/office/powerpoint/2010/main" val="15165587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Gehege</a:t>
            </a:r>
            <a:endParaRPr lang="de-DE" dirty="0"/>
          </a:p>
        </p:txBody>
      </p:sp>
      <p:sp>
        <p:nvSpPr>
          <p:cNvPr id="3" name="Inhaltsplatzhalter 2"/>
          <p:cNvSpPr>
            <a:spLocks noGrp="1"/>
          </p:cNvSpPr>
          <p:nvPr>
            <p:ph idx="1"/>
          </p:nvPr>
        </p:nvSpPr>
        <p:spPr/>
        <p:txBody>
          <a:bodyPr>
            <a:normAutofit fontScale="92500" lnSpcReduction="10000"/>
          </a:bodyPr>
          <a:lstStyle/>
          <a:p>
            <a:r>
              <a:rPr lang="de-DE" dirty="0" smtClean="0"/>
              <a:t>Bewuchs</a:t>
            </a:r>
          </a:p>
          <a:p>
            <a:pPr lvl="1"/>
            <a:r>
              <a:rPr lang="de-DE" dirty="0" smtClean="0"/>
              <a:t>Sträucher spenden Schatten und Sichtschutz</a:t>
            </a:r>
          </a:p>
          <a:p>
            <a:pPr lvl="2"/>
            <a:r>
              <a:rPr lang="de-DE" dirty="0" smtClean="0"/>
              <a:t>Hühner scharren mit Vorliebe dort Mulden, in denen sie staubbaden und sich kühlen.</a:t>
            </a:r>
          </a:p>
          <a:p>
            <a:pPr lvl="2"/>
            <a:r>
              <a:rPr lang="de-DE" dirty="0" smtClean="0"/>
              <a:t>Wenn das Gehege nicht übernetzt ist, bieten Sträucher einen gewissen Rückzugsraum, wenn Greifvögel gesichtet werden. Hühner suchen dann instinktiv Schutz. </a:t>
            </a:r>
          </a:p>
          <a:p>
            <a:pPr lvl="2"/>
            <a:r>
              <a:rPr lang="de-DE" dirty="0" smtClean="0"/>
              <a:t>Vor gewandten Fliegern wie Habicht und Falke bieten nur ganzflächig geschlossene Netze wirklich Schutz!</a:t>
            </a:r>
          </a:p>
          <a:p>
            <a:pPr lvl="1"/>
            <a:endParaRPr lang="de-DE" dirty="0" smtClean="0"/>
          </a:p>
          <a:p>
            <a:endParaRPr lang="de-DE" dirty="0"/>
          </a:p>
        </p:txBody>
      </p:sp>
    </p:spTree>
    <p:extLst>
      <p:ext uri="{BB962C8B-B14F-4D97-AF65-F5344CB8AC3E}">
        <p14:creationId xmlns:p14="http://schemas.microsoft.com/office/powerpoint/2010/main" val="36032150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Thomas Meise\OneDrive\Bilder\Eigene Bilder\2021\2021 05 30 Zuchtanlage\IMG_8697.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7585" y="1199739"/>
            <a:ext cx="5760639" cy="3713441"/>
          </a:xfrm>
          <a:prstGeom prst="rect">
            <a:avLst/>
          </a:prstGeom>
          <a:noFill/>
          <a:effectLst>
            <a:softEdge rad="635000"/>
          </a:effectLst>
          <a:extLst>
            <a:ext uri="{909E8E84-426E-40DD-AFC4-6F175D3DCCD1}">
              <a14:hiddenFill xmlns:a14="http://schemas.microsoft.com/office/drawing/2010/main">
                <a:solidFill>
                  <a:srgbClr val="FFFFFF"/>
                </a:solidFill>
              </a14:hiddenFill>
            </a:ext>
          </a:extLst>
        </p:spPr>
      </p:pic>
      <p:sp>
        <p:nvSpPr>
          <p:cNvPr id="2" name="Titel 1"/>
          <p:cNvSpPr>
            <a:spLocks noGrp="1"/>
          </p:cNvSpPr>
          <p:nvPr>
            <p:ph type="title" idx="4294967295"/>
          </p:nvPr>
        </p:nvSpPr>
        <p:spPr>
          <a:xfrm>
            <a:off x="1043608" y="951571"/>
            <a:ext cx="7772400" cy="1021556"/>
          </a:xfrm>
        </p:spPr>
        <p:txBody>
          <a:bodyPr/>
          <a:lstStyle/>
          <a:p>
            <a:r>
              <a:rPr lang="de-DE"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Kommen Sie und Ihre Tiere gut durch den Sommer!!!</a:t>
            </a:r>
            <a:endParaRPr lang="de-DE"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extLst>
      <p:ext uri="{BB962C8B-B14F-4D97-AF65-F5344CB8AC3E}">
        <p14:creationId xmlns:p14="http://schemas.microsoft.com/office/powerpoint/2010/main" val="12324710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Gehege</a:t>
            </a:r>
            <a:endParaRPr lang="de-DE" dirty="0"/>
          </a:p>
        </p:txBody>
      </p:sp>
      <p:sp>
        <p:nvSpPr>
          <p:cNvPr id="3" name="Inhaltsplatzhalter 2"/>
          <p:cNvSpPr>
            <a:spLocks noGrp="1"/>
          </p:cNvSpPr>
          <p:nvPr>
            <p:ph idx="1"/>
          </p:nvPr>
        </p:nvSpPr>
        <p:spPr/>
        <p:txBody>
          <a:bodyPr>
            <a:normAutofit fontScale="92500" lnSpcReduction="20000"/>
          </a:bodyPr>
          <a:lstStyle/>
          <a:p>
            <a:r>
              <a:rPr lang="de-DE" dirty="0" smtClean="0"/>
              <a:t>Auslaufflächen</a:t>
            </a:r>
          </a:p>
          <a:p>
            <a:pPr lvl="2"/>
            <a:r>
              <a:rPr lang="de-DE" dirty="0" smtClean="0"/>
              <a:t>Eine dichte Grasnarbe hält üblichem Scharren stand.</a:t>
            </a:r>
          </a:p>
          <a:p>
            <a:pPr lvl="2"/>
            <a:r>
              <a:rPr lang="de-DE" dirty="0" smtClean="0"/>
              <a:t>Solange die Tiere auf einer intakten Grasfläche weiden können sind sie beschäftigt. Sie picken ständig an den jungen Spitzen, sammeln frühmorgens die Tautropfen.</a:t>
            </a:r>
          </a:p>
          <a:p>
            <a:pPr lvl="2"/>
            <a:r>
              <a:rPr lang="de-DE" dirty="0" smtClean="0"/>
              <a:t>Eine intakte Grasfläche hilft, die Tiere sauber zu halten. Besonders bei weißen Hühnern eine wichtige Voraussetzung für ein ästhetisches Erscheinungsbild.</a:t>
            </a:r>
          </a:p>
          <a:p>
            <a:pPr lvl="2"/>
            <a:r>
              <a:rPr lang="de-DE" dirty="0" smtClean="0"/>
              <a:t>Bei gelbläufigen Rassen verhilft frühes Auslaufen der Tiere ins taunasse Gras zu einer frischen Lauffarbe.</a:t>
            </a:r>
          </a:p>
          <a:p>
            <a:endParaRPr lang="de-DE" dirty="0" smtClean="0"/>
          </a:p>
          <a:p>
            <a:endParaRPr lang="de-DE" dirty="0"/>
          </a:p>
        </p:txBody>
      </p:sp>
    </p:spTree>
    <p:extLst>
      <p:ext uri="{BB962C8B-B14F-4D97-AF65-F5344CB8AC3E}">
        <p14:creationId xmlns:p14="http://schemas.microsoft.com/office/powerpoint/2010/main" val="2335065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Gehege</a:t>
            </a:r>
            <a:endParaRPr lang="de-DE" dirty="0"/>
          </a:p>
        </p:txBody>
      </p:sp>
      <p:sp>
        <p:nvSpPr>
          <p:cNvPr id="3" name="Inhaltsplatzhalter 2"/>
          <p:cNvSpPr>
            <a:spLocks noGrp="1"/>
          </p:cNvSpPr>
          <p:nvPr>
            <p:ph idx="1"/>
          </p:nvPr>
        </p:nvSpPr>
        <p:spPr>
          <a:xfrm>
            <a:off x="457200" y="1200150"/>
            <a:ext cx="8229600" cy="3855876"/>
          </a:xfrm>
        </p:spPr>
        <p:txBody>
          <a:bodyPr>
            <a:normAutofit fontScale="85000" lnSpcReduction="20000"/>
          </a:bodyPr>
          <a:lstStyle/>
          <a:p>
            <a:r>
              <a:rPr lang="de-DE" dirty="0" smtClean="0"/>
              <a:t>Pflege der Auslaufflächen</a:t>
            </a:r>
          </a:p>
          <a:p>
            <a:pPr lvl="2"/>
            <a:r>
              <a:rPr lang="de-DE" dirty="0" smtClean="0"/>
              <a:t>Wichtig: </a:t>
            </a:r>
            <a:r>
              <a:rPr lang="de-DE" dirty="0" smtClean="0"/>
              <a:t>regelmäßig, aber nicht zu kurz </a:t>
            </a:r>
            <a:r>
              <a:rPr lang="de-DE" dirty="0" smtClean="0"/>
              <a:t>mähen, solange das Gras wächst.</a:t>
            </a:r>
          </a:p>
          <a:p>
            <a:pPr lvl="2"/>
            <a:r>
              <a:rPr lang="de-DE" dirty="0" smtClean="0"/>
              <a:t>Vor dem Mähen </a:t>
            </a:r>
            <a:r>
              <a:rPr lang="de-DE" dirty="0" smtClean="0"/>
              <a:t>kann</a:t>
            </a:r>
            <a:r>
              <a:rPr lang="de-DE" dirty="0" smtClean="0"/>
              <a:t> </a:t>
            </a:r>
            <a:r>
              <a:rPr lang="de-DE" dirty="0" smtClean="0"/>
              <a:t>es </a:t>
            </a:r>
            <a:r>
              <a:rPr lang="de-DE" dirty="0" smtClean="0"/>
              <a:t>sinnvoll sein, </a:t>
            </a:r>
            <a:r>
              <a:rPr lang="de-DE" dirty="0" smtClean="0"/>
              <a:t>die herunter getretene Grasnarbe  mit einem Fächerbesen „aufzubürsten“. Dabei wird auch viel Kot gelockert und beim Mähen im Grasfangkorb mit eingesammelt. Auch herumliegende Federn werden so mit entfernt.</a:t>
            </a:r>
          </a:p>
          <a:p>
            <a:pPr lvl="2"/>
            <a:r>
              <a:rPr lang="de-DE" dirty="0" smtClean="0"/>
              <a:t>Auch bei wenig Graswachstum die Blütenstände und harten </a:t>
            </a:r>
            <a:r>
              <a:rPr lang="de-DE" dirty="0"/>
              <a:t>H</a:t>
            </a:r>
            <a:r>
              <a:rPr lang="de-DE" dirty="0" smtClean="0"/>
              <a:t>alme abmähen. Beides wird von den Tieren nicht gefressen, die Fläche verkarstet  sonst leicht…</a:t>
            </a:r>
          </a:p>
          <a:p>
            <a:pPr lvl="2"/>
            <a:r>
              <a:rPr lang="de-DE" dirty="0" smtClean="0"/>
              <a:t>Keine Düngung während die Grasflächen belaufen werden. Besser organisch düngen im zeitigen Frühjahr.</a:t>
            </a:r>
          </a:p>
          <a:p>
            <a:pPr lvl="2"/>
            <a:endParaRPr lang="de-DE" dirty="0" smtClean="0"/>
          </a:p>
          <a:p>
            <a:endParaRPr lang="de-DE" dirty="0" smtClean="0"/>
          </a:p>
          <a:p>
            <a:endParaRPr lang="de-DE" dirty="0"/>
          </a:p>
        </p:txBody>
      </p:sp>
    </p:spTree>
    <p:extLst>
      <p:ext uri="{BB962C8B-B14F-4D97-AF65-F5344CB8AC3E}">
        <p14:creationId xmlns:p14="http://schemas.microsoft.com/office/powerpoint/2010/main" val="27411750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Gehege</a:t>
            </a:r>
            <a:endParaRPr lang="de-DE" dirty="0"/>
          </a:p>
        </p:txBody>
      </p:sp>
      <p:sp>
        <p:nvSpPr>
          <p:cNvPr id="3" name="Inhaltsplatzhalter 2"/>
          <p:cNvSpPr>
            <a:spLocks noGrp="1"/>
          </p:cNvSpPr>
          <p:nvPr>
            <p:ph idx="1"/>
          </p:nvPr>
        </p:nvSpPr>
        <p:spPr>
          <a:xfrm>
            <a:off x="457200" y="1200150"/>
            <a:ext cx="8229600" cy="3855876"/>
          </a:xfrm>
        </p:spPr>
        <p:txBody>
          <a:bodyPr>
            <a:normAutofit fontScale="92500" lnSpcReduction="20000"/>
          </a:bodyPr>
          <a:lstStyle/>
          <a:p>
            <a:r>
              <a:rPr lang="de-DE" dirty="0" smtClean="0"/>
              <a:t>Pflege der Auslaufflächen</a:t>
            </a:r>
          </a:p>
          <a:p>
            <a:pPr lvl="2"/>
            <a:r>
              <a:rPr lang="de-DE" dirty="0" smtClean="0"/>
              <a:t>Futtergaben im Freien sollte grundsätzlich vermieden werden, damit keine Schadnager und Vögel angelockt werden.</a:t>
            </a:r>
          </a:p>
          <a:p>
            <a:pPr lvl="2"/>
            <a:r>
              <a:rPr lang="de-DE" dirty="0" smtClean="0"/>
              <a:t>Insbesondere sollten keine Körner auf der Grasfläche verstreut werden, die Hühner würden dadurch zum vermehrten Scharren angeregt werden, und die Grasnarbe unnötig beschädigen.</a:t>
            </a:r>
          </a:p>
          <a:p>
            <a:pPr lvl="2"/>
            <a:r>
              <a:rPr lang="de-DE" dirty="0" smtClean="0"/>
              <a:t>Fallobst, speziell Äpfel, wird gern angenommen und beschäftigt die Tiere. Ausgelegt unter Gebüsch oder </a:t>
            </a:r>
            <a:r>
              <a:rPr lang="de-DE" dirty="0" err="1" smtClean="0"/>
              <a:t>unbewachsenen</a:t>
            </a:r>
            <a:r>
              <a:rPr lang="de-DE" dirty="0" smtClean="0"/>
              <a:t> Stellen in den Gehegen hilft auch das, die Grasnarbe zu entlasten!</a:t>
            </a:r>
          </a:p>
          <a:p>
            <a:pPr lvl="2"/>
            <a:endParaRPr lang="de-DE" dirty="0" smtClean="0"/>
          </a:p>
          <a:p>
            <a:endParaRPr lang="de-DE" dirty="0" smtClean="0"/>
          </a:p>
          <a:p>
            <a:endParaRPr lang="de-DE" dirty="0"/>
          </a:p>
        </p:txBody>
      </p:sp>
    </p:spTree>
    <p:extLst>
      <p:ext uri="{BB962C8B-B14F-4D97-AF65-F5344CB8AC3E}">
        <p14:creationId xmlns:p14="http://schemas.microsoft.com/office/powerpoint/2010/main" val="8953717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Stall</a:t>
            </a:r>
            <a:endParaRPr lang="de-DE" dirty="0"/>
          </a:p>
        </p:txBody>
      </p:sp>
      <p:sp>
        <p:nvSpPr>
          <p:cNvPr id="3" name="Inhaltsplatzhalter 2"/>
          <p:cNvSpPr>
            <a:spLocks noGrp="1"/>
          </p:cNvSpPr>
          <p:nvPr>
            <p:ph idx="1"/>
          </p:nvPr>
        </p:nvSpPr>
        <p:spPr/>
        <p:txBody>
          <a:bodyPr>
            <a:normAutofit/>
          </a:bodyPr>
          <a:lstStyle/>
          <a:p>
            <a:r>
              <a:rPr lang="de-DE" dirty="0" smtClean="0"/>
              <a:t>Ausreichend Platz </a:t>
            </a:r>
          </a:p>
          <a:p>
            <a:pPr lvl="1"/>
            <a:r>
              <a:rPr lang="de-DE" dirty="0" smtClean="0"/>
              <a:t>Alle Tiere müssen im Stall Platz finden</a:t>
            </a:r>
          </a:p>
          <a:p>
            <a:pPr lvl="2"/>
            <a:r>
              <a:rPr lang="de-DE" dirty="0" smtClean="0"/>
              <a:t>Nachts </a:t>
            </a:r>
            <a:r>
              <a:rPr lang="de-DE" dirty="0" err="1" smtClean="0"/>
              <a:t>Einstallung</a:t>
            </a:r>
            <a:r>
              <a:rPr lang="de-DE" dirty="0" smtClean="0"/>
              <a:t> zum Schutz vor Fuchs und </a:t>
            </a:r>
            <a:r>
              <a:rPr lang="de-DE" dirty="0" smtClean="0"/>
              <a:t>Marder!</a:t>
            </a:r>
          </a:p>
          <a:p>
            <a:pPr marL="914400" lvl="2" indent="0">
              <a:buNone/>
            </a:pPr>
            <a:r>
              <a:rPr lang="de-DE" dirty="0"/>
              <a:t> </a:t>
            </a:r>
            <a:r>
              <a:rPr lang="de-DE" dirty="0" smtClean="0"/>
              <a:t>  </a:t>
            </a:r>
            <a:r>
              <a:rPr lang="de-DE" sz="2000" dirty="0" smtClean="0"/>
              <a:t>Wir sind auch für die Sicherheit unserer Tiere verantwortlich.</a:t>
            </a:r>
            <a:endParaRPr lang="de-DE" sz="2000" dirty="0" smtClean="0"/>
          </a:p>
          <a:p>
            <a:pPr lvl="2"/>
            <a:r>
              <a:rPr lang="de-DE" dirty="0" smtClean="0"/>
              <a:t>Absicherung gegen Schadnager und Vögel</a:t>
            </a:r>
          </a:p>
          <a:p>
            <a:pPr lvl="2"/>
            <a:r>
              <a:rPr lang="de-DE" dirty="0" smtClean="0">
                <a:solidFill>
                  <a:srgbClr val="FF0000"/>
                </a:solidFill>
              </a:rPr>
              <a:t>Der Stall </a:t>
            </a:r>
            <a:r>
              <a:rPr lang="de-DE" dirty="0" smtClean="0">
                <a:solidFill>
                  <a:srgbClr val="FF0000"/>
                </a:solidFill>
              </a:rPr>
              <a:t>muss </a:t>
            </a:r>
            <a:r>
              <a:rPr lang="de-DE" dirty="0" smtClean="0">
                <a:solidFill>
                  <a:srgbClr val="FF0000"/>
                </a:solidFill>
              </a:rPr>
              <a:t>gut belüftet sein und darf sich </a:t>
            </a:r>
            <a:r>
              <a:rPr lang="de-DE" dirty="0" smtClean="0">
                <a:solidFill>
                  <a:srgbClr val="FF0000"/>
                </a:solidFill>
              </a:rPr>
              <a:t>auch bei </a:t>
            </a:r>
            <a:r>
              <a:rPr lang="de-DE" dirty="0" smtClean="0">
                <a:solidFill>
                  <a:srgbClr val="FF0000"/>
                </a:solidFill>
              </a:rPr>
              <a:t>hoher Bestandsdichte nicht zu stark erwärmen!</a:t>
            </a:r>
          </a:p>
          <a:p>
            <a:endParaRPr lang="de-DE" dirty="0" smtClean="0"/>
          </a:p>
          <a:p>
            <a:endParaRPr lang="de-DE" dirty="0" smtClean="0"/>
          </a:p>
          <a:p>
            <a:endParaRPr lang="de-DE" dirty="0"/>
          </a:p>
        </p:txBody>
      </p:sp>
    </p:spTree>
    <p:extLst>
      <p:ext uri="{BB962C8B-B14F-4D97-AF65-F5344CB8AC3E}">
        <p14:creationId xmlns:p14="http://schemas.microsoft.com/office/powerpoint/2010/main" val="29730399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Bestand aufteilen</a:t>
            </a:r>
            <a:endParaRPr lang="de-DE" dirty="0"/>
          </a:p>
        </p:txBody>
      </p:sp>
      <p:sp>
        <p:nvSpPr>
          <p:cNvPr id="3" name="Inhaltsplatzhalter 2"/>
          <p:cNvSpPr>
            <a:spLocks noGrp="1"/>
          </p:cNvSpPr>
          <p:nvPr>
            <p:ph idx="1"/>
          </p:nvPr>
        </p:nvSpPr>
        <p:spPr/>
        <p:txBody>
          <a:bodyPr>
            <a:normAutofit fontScale="92500" lnSpcReduction="20000"/>
          </a:bodyPr>
          <a:lstStyle/>
          <a:p>
            <a:r>
              <a:rPr lang="de-DE" dirty="0" smtClean="0"/>
              <a:t>Jungtiere separat aufziehen</a:t>
            </a:r>
          </a:p>
          <a:p>
            <a:pPr lvl="1"/>
            <a:r>
              <a:rPr lang="de-DE" dirty="0" smtClean="0"/>
              <a:t>Alt- und Jungtiere haben unterschiedliche Ansprüche.</a:t>
            </a:r>
          </a:p>
          <a:p>
            <a:pPr lvl="2"/>
            <a:r>
              <a:rPr lang="de-DE" dirty="0" smtClean="0"/>
              <a:t>Alttiere brauchen Ruhe und </a:t>
            </a:r>
            <a:r>
              <a:rPr lang="de-DE" dirty="0" smtClean="0"/>
              <a:t>„gehaltvolle“ </a:t>
            </a:r>
            <a:r>
              <a:rPr lang="de-DE" dirty="0" smtClean="0"/>
              <a:t>Fütterung, um ihre Legeleistung zu erbringen. Eine Fütterung mit Zusätzen zur Gesunderhaltung verbietet sich bei Tieren, die Lebensmittel erzeugen.</a:t>
            </a:r>
          </a:p>
          <a:p>
            <a:pPr lvl="2"/>
            <a:r>
              <a:rPr lang="de-DE" dirty="0" smtClean="0"/>
              <a:t>Jungtiere </a:t>
            </a:r>
            <a:r>
              <a:rPr lang="de-DE" dirty="0" smtClean="0"/>
              <a:t>sollen flott wachsen und sich zügig entwickeln. Dazu können sie unter Umständen eine spezielle Fütterung mit Zusätzen, beispielsweise </a:t>
            </a:r>
            <a:r>
              <a:rPr lang="de-DE" dirty="0" err="1" smtClean="0"/>
              <a:t>Antikokzidiaka</a:t>
            </a:r>
            <a:r>
              <a:rPr lang="de-DE" dirty="0" smtClean="0"/>
              <a:t>, erhalten, um möglichen Erkrankungen vorzubeugen.</a:t>
            </a:r>
          </a:p>
          <a:p>
            <a:pPr marL="457200" lvl="1" indent="0">
              <a:buNone/>
            </a:pPr>
            <a:endParaRPr lang="de-DE" dirty="0" smtClean="0"/>
          </a:p>
          <a:p>
            <a:endParaRPr lang="de-DE" dirty="0"/>
          </a:p>
        </p:txBody>
      </p:sp>
    </p:spTree>
    <p:extLst>
      <p:ext uri="{BB962C8B-B14F-4D97-AF65-F5344CB8AC3E}">
        <p14:creationId xmlns:p14="http://schemas.microsoft.com/office/powerpoint/2010/main" val="17244285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Bestand aufteilen</a:t>
            </a:r>
            <a:endParaRPr lang="de-DE" dirty="0"/>
          </a:p>
        </p:txBody>
      </p:sp>
      <p:sp>
        <p:nvSpPr>
          <p:cNvPr id="3" name="Inhaltsplatzhalter 2"/>
          <p:cNvSpPr>
            <a:spLocks noGrp="1"/>
          </p:cNvSpPr>
          <p:nvPr>
            <p:ph idx="1"/>
          </p:nvPr>
        </p:nvSpPr>
        <p:spPr/>
        <p:txBody>
          <a:bodyPr>
            <a:normAutofit fontScale="92500" lnSpcReduction="10000"/>
          </a:bodyPr>
          <a:lstStyle/>
          <a:p>
            <a:r>
              <a:rPr lang="de-DE" dirty="0" smtClean="0"/>
              <a:t>Jungtiere separat aufziehen</a:t>
            </a:r>
          </a:p>
          <a:p>
            <a:pPr lvl="1"/>
            <a:r>
              <a:rPr lang="de-DE" dirty="0" smtClean="0"/>
              <a:t>Junghähne und Junghennen trennen!</a:t>
            </a:r>
          </a:p>
          <a:p>
            <a:pPr lvl="2"/>
            <a:r>
              <a:rPr lang="de-DE" dirty="0" smtClean="0"/>
              <a:t>In aller Regel möchte man mehr Hennen als Hähne halten. Bei nahezu jeder Brut ergeben sich </a:t>
            </a:r>
            <a:r>
              <a:rPr lang="de-DE" dirty="0"/>
              <a:t>a</a:t>
            </a:r>
            <a:r>
              <a:rPr lang="de-DE" dirty="0" smtClean="0"/>
              <a:t>llerdings in beiden Geschlechtern etwa gleiche Anzahlen.  </a:t>
            </a:r>
          </a:p>
          <a:p>
            <a:pPr lvl="2"/>
            <a:r>
              <a:rPr lang="de-DE" dirty="0" smtClean="0"/>
              <a:t>Hennen brauchen etwa 5-6 Monate bis zur Legereife, Hähne bei entsprechender Fütterung und Rasse die gleiche Zeit, um ein entsprechendes  Gewicht für die Verwertung in der Küche zu erlangen.</a:t>
            </a:r>
          </a:p>
          <a:p>
            <a:pPr marL="457200" lvl="1" indent="0">
              <a:buNone/>
            </a:pPr>
            <a:endParaRPr lang="de-DE" dirty="0" smtClean="0"/>
          </a:p>
          <a:p>
            <a:endParaRPr lang="de-DE" dirty="0"/>
          </a:p>
        </p:txBody>
      </p:sp>
    </p:spTree>
    <p:extLst>
      <p:ext uri="{BB962C8B-B14F-4D97-AF65-F5344CB8AC3E}">
        <p14:creationId xmlns:p14="http://schemas.microsoft.com/office/powerpoint/2010/main" val="27848527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Bestand aufteilen</a:t>
            </a:r>
            <a:endParaRPr lang="de-DE" dirty="0"/>
          </a:p>
        </p:txBody>
      </p:sp>
      <p:sp>
        <p:nvSpPr>
          <p:cNvPr id="3" name="Inhaltsplatzhalter 2"/>
          <p:cNvSpPr>
            <a:spLocks noGrp="1"/>
          </p:cNvSpPr>
          <p:nvPr>
            <p:ph idx="1"/>
          </p:nvPr>
        </p:nvSpPr>
        <p:spPr>
          <a:xfrm>
            <a:off x="457200" y="1200150"/>
            <a:ext cx="8229600" cy="3693858"/>
          </a:xfrm>
        </p:spPr>
        <p:txBody>
          <a:bodyPr>
            <a:normAutofit fontScale="92500" lnSpcReduction="10000"/>
          </a:bodyPr>
          <a:lstStyle/>
          <a:p>
            <a:r>
              <a:rPr lang="de-DE" dirty="0" smtClean="0"/>
              <a:t>Jungtiere separat aufziehen</a:t>
            </a:r>
          </a:p>
          <a:p>
            <a:pPr lvl="1"/>
            <a:r>
              <a:rPr lang="de-DE" dirty="0" smtClean="0"/>
              <a:t>Junghähne und Junghennen trennen!</a:t>
            </a:r>
          </a:p>
          <a:p>
            <a:pPr lvl="2"/>
            <a:r>
              <a:rPr lang="de-DE" b="1" u="sng" dirty="0" smtClean="0"/>
              <a:t>Junghennen</a:t>
            </a:r>
            <a:r>
              <a:rPr lang="de-DE" dirty="0" smtClean="0"/>
              <a:t> sollen sich nicht zu schnell entwickeln, sie sollen in Ruhe körperlich ausreifen, um die physischen Voraussetzungen für die spätere Legetätigkeit zu bekommen.</a:t>
            </a:r>
          </a:p>
          <a:p>
            <a:pPr lvl="2"/>
            <a:r>
              <a:rPr lang="de-DE" b="1" u="sng" dirty="0" smtClean="0"/>
              <a:t>Junghähne</a:t>
            </a:r>
            <a:r>
              <a:rPr lang="de-DE" dirty="0" smtClean="0"/>
              <a:t> fangen frühzeitig mit Rangkämpfen an und stellen den Hennen nach. Dabei beschädigen sie häufig deren Rücken- und Kopfgefieder, und verbeißen auch Kammzacken. Damit werden die schönsten Junghennen für die Lokalschau unbrauchbar!</a:t>
            </a:r>
          </a:p>
          <a:p>
            <a:pPr marL="457200" lvl="1" indent="0">
              <a:buNone/>
            </a:pPr>
            <a:endParaRPr lang="de-DE" dirty="0" smtClean="0"/>
          </a:p>
          <a:p>
            <a:endParaRPr lang="de-DE" dirty="0"/>
          </a:p>
        </p:txBody>
      </p:sp>
    </p:spTree>
    <p:extLst>
      <p:ext uri="{BB962C8B-B14F-4D97-AF65-F5344CB8AC3E}">
        <p14:creationId xmlns:p14="http://schemas.microsoft.com/office/powerpoint/2010/main" val="1109250906"/>
      </p:ext>
    </p:extLst>
  </p:cSld>
  <p:clrMapOvr>
    <a:masterClrMapping/>
  </p:clrMapOvr>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1175</Words>
  <Application>Microsoft Office PowerPoint</Application>
  <PresentationFormat>Bildschirmpräsentation (16:9)</PresentationFormat>
  <Paragraphs>120</Paragraphs>
  <Slides>20</Slides>
  <Notes>0</Notes>
  <HiddenSlides>0</HiddenSlides>
  <MMClips>0</MMClips>
  <ScaleCrop>false</ScaleCrop>
  <HeadingPairs>
    <vt:vector size="4" baseType="variant">
      <vt:variant>
        <vt:lpstr>Design</vt:lpstr>
      </vt:variant>
      <vt:variant>
        <vt:i4>1</vt:i4>
      </vt:variant>
      <vt:variant>
        <vt:lpstr>Folientitel</vt:lpstr>
      </vt:variant>
      <vt:variant>
        <vt:i4>20</vt:i4>
      </vt:variant>
    </vt:vector>
  </HeadingPairs>
  <TitlesOfParts>
    <vt:vector size="21" baseType="lpstr">
      <vt:lpstr>Larissa</vt:lpstr>
      <vt:lpstr>Hühnerhaltung im Hochsommer</vt:lpstr>
      <vt:lpstr>Gehege</vt:lpstr>
      <vt:lpstr>Gehege</vt:lpstr>
      <vt:lpstr>Gehege</vt:lpstr>
      <vt:lpstr>Gehege</vt:lpstr>
      <vt:lpstr>Stall</vt:lpstr>
      <vt:lpstr>Bestand aufteilen</vt:lpstr>
      <vt:lpstr>Bestand aufteilen</vt:lpstr>
      <vt:lpstr>Bestand aufteilen</vt:lpstr>
      <vt:lpstr>Bestand verringern</vt:lpstr>
      <vt:lpstr>Bestand verringern</vt:lpstr>
      <vt:lpstr>Vermeidung von Schädlingsbefall</vt:lpstr>
      <vt:lpstr>Vermeidung von Schädlingsbefall</vt:lpstr>
      <vt:lpstr>Vermeidung von Schädlingsbefall</vt:lpstr>
      <vt:lpstr>Vermeidung von Schädlingsbefall</vt:lpstr>
      <vt:lpstr>Maßnahmen bei Schädlingsbefall</vt:lpstr>
      <vt:lpstr>Maßnahmen bei Schädlingsbefall</vt:lpstr>
      <vt:lpstr>Maßnahmen bei Schädlingsbefall</vt:lpstr>
      <vt:lpstr>Noch eine wichtige Information:</vt:lpstr>
      <vt:lpstr>Kommen Sie und Ihre Tiere gut durch den Sommer!!!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Thomas Meise</dc:creator>
  <cp:lastModifiedBy>Thomas Meise</cp:lastModifiedBy>
  <cp:revision>44</cp:revision>
  <dcterms:created xsi:type="dcterms:W3CDTF">2020-12-26T16:48:22Z</dcterms:created>
  <dcterms:modified xsi:type="dcterms:W3CDTF">2023-06-27T18:01:32Z</dcterms:modified>
</cp:coreProperties>
</file>